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3" r:id="rId5"/>
    <p:sldId id="262" r:id="rId6"/>
    <p:sldId id="261" r:id="rId7"/>
    <p:sldId id="260" r:id="rId8"/>
    <p:sldId id="259" r:id="rId9"/>
    <p:sldId id="269" r:id="rId10"/>
    <p:sldId id="265" r:id="rId11"/>
    <p:sldId id="268" r:id="rId12"/>
    <p:sldId id="267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C8C19D-30AB-C6E6-BD86-715DE7062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4249D71-E99B-1F1B-AE7C-CE7CBC4BF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EB6937D-4E49-55D4-DB86-52B7BDAAD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C80F405-7EC0-EFDD-76CF-540464740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046ED34-4D5D-64FC-CDB8-8F2B4F58D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2210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01A4BC-4A58-744F-A492-B60628E36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EC9485-7595-7E5E-F275-56D4F2F89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FDB6B2C-4941-A97C-863D-31FB1D8B1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FFD4A44-10FC-6BFC-CDDC-7D6D9ACD0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4AA767F-8A99-7ACE-0EC8-574EB375A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674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3A3247-4BB0-8016-4C22-8EF65489E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CF41834-841D-F1C3-C597-D0505F084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2976147-C744-B467-E16F-D158CBC1B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C299CB1-5ADF-E75B-F6BA-C2159DC1C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710BCCC-384E-C616-0DE6-670BB060C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3766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CF0601-EF76-6B4D-86FB-E161D4434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E76524-980B-0209-3100-B846737EFA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0EF1E40-DF5C-7ABE-0FFC-124E3D7CB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C4C8252-D4E3-3D11-0D8B-08A90144B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0326D46-D2B0-4937-2B4E-CE148D13A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4D6E43E-792D-07E8-D5A4-3B9CDBF40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216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F299F7-81F2-99D0-7BE2-DAB4CDF01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1DF4D1-3247-F2C1-0C0D-6830AB41A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FD07E1A-7211-C4E0-1819-6372CEBBA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9D48F9C-CD6E-05BD-D427-1CB1E98FB2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AC19F24-EFF2-9934-B2A8-E3FD9DBBA9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881CC08-05A6-552E-B024-39DEE9BFE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0A35E10-1154-E8DD-5027-87C424D39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D25EA78-4CD6-D3B5-895F-F416129CA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713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79D03F-1D81-C560-FD00-66A494DE1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4CEFF76-83F0-3335-BB22-AE4A58BBD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2AB9E02-4CFE-1C05-ADA4-B0D4D7B16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EBB282C-B972-3667-A5BF-4E7111DB5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617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069199B-CBE5-8B49-9A41-4F633690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09B5918-0C7F-982B-F31D-402927280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62C4C7F-D16B-6C89-8358-5541395E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707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C2FBAC-5729-3CE7-ED88-818DD541D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A80FCB-A216-F46E-35A2-30CEAA573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724C618-F65F-4033-EA86-A347143FF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250E4B5-97AA-916D-9C29-F47A2CB1B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176E6F7-8DDB-FFDB-6921-62D8A8817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2C9CAA7-9A10-5D0B-B4DA-ADEC620F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278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5A484E-C954-EABF-D314-695580D5C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A94AE17-3B52-2A0A-BD94-874C98A7E5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8135A55-A170-B2BF-E57F-B0079DE94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AD3C0E4-69BB-CCA4-2B9F-5F5E7A875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D62B8E2-32AC-1901-6095-67DC137B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AC716C5-644E-DDFA-4582-7DECEEED5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632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5FEE9C-DE44-8F8A-22A0-D4080E9F2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3D3122E-B002-BDD4-438C-061CED95A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C3E1977-8418-A587-8E20-0A2F5AF51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A780AF3-9F07-477B-0578-B1F7D77E5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6BC9A1A-96C4-CF58-2BD3-36F1BCB27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271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515D7CC-750E-F4C1-398D-08A4B1BA33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0B90552-4078-64DC-CD4E-7DCE8C3B5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068C11-AD96-8BF2-D05B-AB39BC81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ECC6823-1207-F37A-4556-96FEA20B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48299F6-86E8-A87B-E64A-691AB7ECD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381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209A93A-0CB3-C693-E031-601AFB76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3FC3590-64A2-64FA-C859-069084862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9C4A674-F9E0-DC48-D1CB-072C7B4FC9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D145BD-540E-43A3-AE8B-6851D2B90497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4C7267C-48CF-60DD-7811-03B0C01A8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BCDE928-A0E9-E29D-0748-EFC89EB63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ECD26A-FC00-4BBC-984C-04BDBBAAAC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361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B00F7C-1408-DAEF-72BD-6AE079CB97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C232E18-40BE-4C6E-EE02-7B2E74FF1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12028"/>
            <a:ext cx="9144000" cy="2023609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TANITIM TOPLANTISI</a:t>
            </a:r>
          </a:p>
          <a:p>
            <a:endParaRPr lang="tr-TR" b="1" dirty="0">
              <a:solidFill>
                <a:srgbClr val="0070C0"/>
              </a:solidFill>
            </a:endParaRPr>
          </a:p>
          <a:p>
            <a:r>
              <a:rPr lang="tr-TR" b="1" dirty="0">
                <a:solidFill>
                  <a:srgbClr val="0070C0"/>
                </a:solidFill>
              </a:rPr>
              <a:t>DOÇ. DR. ZEYNEP MÜFTÜOĞLU</a:t>
            </a:r>
          </a:p>
          <a:p>
            <a:r>
              <a:rPr lang="tr-TR" b="1" dirty="0">
                <a:solidFill>
                  <a:srgbClr val="0070C0"/>
                </a:solidFill>
              </a:rPr>
              <a:t>PROGRAM YÜRÜTÜCÜSÜ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25BD97F1-875B-CC15-1309-E10CE0310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47" y="1122363"/>
            <a:ext cx="9172575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38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447FF1-9BDD-2953-A7F3-FE87034AF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344A399-218E-4B7E-3455-043B920767DC}"/>
              </a:ext>
            </a:extLst>
          </p:cNvPr>
          <p:cNvSpPr txBox="1"/>
          <p:nvPr/>
        </p:nvSpPr>
        <p:spPr>
          <a:xfrm>
            <a:off x="1110343" y="2286000"/>
            <a:ext cx="101291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b="1" dirty="0"/>
              <a:t>Nitelik: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Kişisel gelişim ve kariyer gelişimi programı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Kişisel yetkinliklerin geliştiği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Kariyer alanlarının öğrenildiği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Kariyerin planlandığı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Deneyimlenerek öğrenilen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Dinamik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Çekirgeler tarafından şekillendirilen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B8CB370-DED9-EB14-E670-2AA153659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337"/>
            <a:ext cx="10515599" cy="1464351"/>
          </a:xfrm>
          <a:prstGeom prst="rect">
            <a:avLst/>
          </a:prstGeom>
        </p:spPr>
      </p:pic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4B8DCA81-ADC0-D3E7-63C3-19F8FB546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1510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8009C-7524-D30B-7E0A-CA144F687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7DBCDD-14A1-4472-6C7A-CDEA75C09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520435B-93F9-E468-6613-C5562F54F4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365125"/>
            <a:ext cx="10287000" cy="1496332"/>
          </a:xfr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1CAB72E6-8363-FE54-8A28-7393CD65455D}"/>
              </a:ext>
            </a:extLst>
          </p:cNvPr>
          <p:cNvSpPr txBox="1"/>
          <p:nvPr/>
        </p:nvSpPr>
        <p:spPr>
          <a:xfrm>
            <a:off x="1066800" y="2296886"/>
            <a:ext cx="102870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b="1" dirty="0"/>
              <a:t>Kapsam: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Alan seminerleri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Eğitimler</a:t>
            </a:r>
          </a:p>
          <a:p>
            <a:pPr marL="285750" indent="-285750">
              <a:buFontTx/>
              <a:buChar char="-"/>
            </a:pPr>
            <a:r>
              <a:rPr lang="tr-TR" sz="2500" dirty="0"/>
              <a:t>Meslek </a:t>
            </a:r>
            <a:r>
              <a:rPr lang="tr-TR" sz="2500" dirty="0" err="1"/>
              <a:t>Mentorlüğü</a:t>
            </a:r>
            <a:endParaRPr lang="tr-TR" sz="2500" dirty="0"/>
          </a:p>
          <a:p>
            <a:pPr marL="285750" indent="-285750">
              <a:buFontTx/>
              <a:buChar char="-"/>
            </a:pPr>
            <a:r>
              <a:rPr lang="tr-TR" sz="2500" dirty="0"/>
              <a:t>Kişisel Gelişim ve Kariyer Koçluğu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8876979-897C-301F-75AE-4DA1DFB8E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97106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32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209E3-C45F-FA87-4035-1F0C17409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A0C72C-C35F-374E-AFFC-08B71211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50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4EDBFF5-E8DC-DCD7-3F8D-3530600075E2}"/>
              </a:ext>
            </a:extLst>
          </p:cNvPr>
          <p:cNvSpPr txBox="1"/>
          <p:nvPr/>
        </p:nvSpPr>
        <p:spPr>
          <a:xfrm>
            <a:off x="1088571" y="2383971"/>
            <a:ext cx="10150929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b="1" dirty="0"/>
              <a:t>Bugüne kadar Baykuş Çekirge Hukukta Mentorluk Programı…</a:t>
            </a:r>
          </a:p>
          <a:p>
            <a:endParaRPr lang="tr-TR" sz="25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Tamamlanan dönemler: 2023, 2024-2024, 2024-2025i 2025-2026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Programa katılmaya hak kazanan öğrenci sayısı: 147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Programı başarı ile tamamlayan öğrenci sayısı 123</a:t>
            </a:r>
          </a:p>
          <a:p>
            <a:endParaRPr lang="tr-TR" sz="2500" u="sng" dirty="0"/>
          </a:p>
          <a:p>
            <a:endParaRPr lang="tr-TR" sz="2500" u="sng" dirty="0"/>
          </a:p>
          <a:p>
            <a:r>
              <a:rPr lang="tr-TR" sz="2500" u="sng" dirty="0"/>
              <a:t>Programda mentorluk alınan meslekler: </a:t>
            </a:r>
          </a:p>
          <a:p>
            <a:endParaRPr lang="tr-TR" sz="2500" dirty="0"/>
          </a:p>
          <a:p>
            <a:endParaRPr lang="tr-TR" sz="2500" dirty="0"/>
          </a:p>
          <a:p>
            <a:pPr marL="285750" indent="-285750">
              <a:buFontTx/>
              <a:buChar char="-"/>
            </a:pPr>
            <a:endParaRPr lang="tr-TR" sz="2500" dirty="0"/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7FDCDE27-3157-6554-143D-B365E121C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620538"/>
              </p:ext>
            </p:extLst>
          </p:nvPr>
        </p:nvGraphicFramePr>
        <p:xfrm>
          <a:off x="1020535" y="5547995"/>
          <a:ext cx="10287000" cy="132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50">
                  <a:extLst>
                    <a:ext uri="{9D8B030D-6E8A-4147-A177-3AD203B41FA5}">
                      <a16:colId xmlns:a16="http://schemas.microsoft.com/office/drawing/2014/main" val="874975686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981985452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294018644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1816064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2500" b="0" dirty="0">
                          <a:solidFill>
                            <a:schemeClr val="tx1"/>
                          </a:solidFill>
                        </a:rPr>
                        <a:t>Hakim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b="0" dirty="0">
                          <a:solidFill>
                            <a:schemeClr val="tx1"/>
                          </a:solidFill>
                        </a:rPr>
                        <a:t>Savcı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b="0" dirty="0">
                          <a:solidFill>
                            <a:schemeClr val="tx1"/>
                          </a:solidFill>
                        </a:rPr>
                        <a:t>Akademisyen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b="0" dirty="0">
                          <a:solidFill>
                            <a:schemeClr val="tx1"/>
                          </a:solidFill>
                        </a:rPr>
                        <a:t>Tahkim Hakemi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85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500" b="0" dirty="0">
                          <a:solidFill>
                            <a:schemeClr val="tx1"/>
                          </a:solidFill>
                        </a:rPr>
                        <a:t>Sigorta Hakemi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b="0" dirty="0">
                          <a:solidFill>
                            <a:schemeClr val="tx1"/>
                          </a:solidFill>
                        </a:rPr>
                        <a:t>Yönetici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b="0" dirty="0">
                          <a:solidFill>
                            <a:schemeClr val="tx1"/>
                          </a:solidFill>
                        </a:rPr>
                        <a:t>Avukat</a:t>
                      </a:r>
                    </a:p>
                    <a:p>
                      <a:endParaRPr lang="tr-TR" sz="25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500" b="0" dirty="0">
                          <a:solidFill>
                            <a:schemeClr val="tx1"/>
                          </a:solidFill>
                        </a:rPr>
                        <a:t>Arabulucu Raportör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236549"/>
                  </a:ext>
                </a:extLst>
              </a:tr>
            </a:tbl>
          </a:graphicData>
        </a:graphic>
      </p:graphicFrame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B68121DB-86D1-FDCA-1E9C-C616BF3CF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3C88AC13-742E-65D1-719B-C56C1119C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337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6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E8740-A682-BEBD-72C3-921E9D0A5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992E2E-268F-313F-1A28-18C42024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C760361-1992-5EA0-2650-11F7BAE8D2C9}"/>
              </a:ext>
            </a:extLst>
          </p:cNvPr>
          <p:cNvSpPr txBox="1"/>
          <p:nvPr/>
        </p:nvSpPr>
        <p:spPr>
          <a:xfrm>
            <a:off x="952500" y="2037224"/>
            <a:ext cx="1006928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u="sng" dirty="0"/>
              <a:t>Programda mentorluk alınan hukuk alanları:</a:t>
            </a:r>
          </a:p>
          <a:p>
            <a:endParaRPr lang="tr-TR" sz="2500" u="sng" dirty="0"/>
          </a:p>
          <a:p>
            <a:endParaRPr lang="tr-TR" sz="2500" dirty="0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85739F39-F6DE-B007-F4C3-CEBB0ADA9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080537"/>
              </p:ext>
            </p:extLst>
          </p:nvPr>
        </p:nvGraphicFramePr>
        <p:xfrm>
          <a:off x="838199" y="2489703"/>
          <a:ext cx="10711546" cy="4371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7296">
                  <a:extLst>
                    <a:ext uri="{9D8B030D-6E8A-4147-A177-3AD203B41FA5}">
                      <a16:colId xmlns:a16="http://schemas.microsoft.com/office/drawing/2014/main" val="3317055243"/>
                    </a:ext>
                  </a:extLst>
                </a:gridCol>
                <a:gridCol w="2677296">
                  <a:extLst>
                    <a:ext uri="{9D8B030D-6E8A-4147-A177-3AD203B41FA5}">
                      <a16:colId xmlns:a16="http://schemas.microsoft.com/office/drawing/2014/main" val="644465573"/>
                    </a:ext>
                  </a:extLst>
                </a:gridCol>
                <a:gridCol w="2678477">
                  <a:extLst>
                    <a:ext uri="{9D8B030D-6E8A-4147-A177-3AD203B41FA5}">
                      <a16:colId xmlns:a16="http://schemas.microsoft.com/office/drawing/2014/main" val="988530020"/>
                    </a:ext>
                  </a:extLst>
                </a:gridCol>
                <a:gridCol w="2678477">
                  <a:extLst>
                    <a:ext uri="{9D8B030D-6E8A-4147-A177-3AD203B41FA5}">
                      <a16:colId xmlns:a16="http://schemas.microsoft.com/office/drawing/2014/main" val="363018806"/>
                    </a:ext>
                  </a:extLst>
                </a:gridCol>
              </a:tblGrid>
              <a:tr h="12411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Ticaret Hukuku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Uzay Hukuku </a:t>
                      </a:r>
                      <a:endParaRPr lang="tr-TR" sz="2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Aile Hukuku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Sigorta Hukuku</a:t>
                      </a:r>
                      <a:endParaRPr lang="tr-TR" sz="2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Sivil Havacılık H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Anayasa Hukuku</a:t>
                      </a:r>
                      <a:endParaRPr lang="tr-TR" sz="2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Kadın/Çocuk Hakları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Arabuluculuk</a:t>
                      </a:r>
                      <a:endParaRPr lang="tr-TR" sz="2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05581"/>
                  </a:ext>
                </a:extLst>
              </a:tr>
              <a:tr h="6426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>
                          <a:solidFill>
                            <a:schemeClr val="tx1"/>
                          </a:solidFill>
                          <a:effectLst/>
                        </a:rPr>
                        <a:t>Göç Hukuku</a:t>
                      </a:r>
                      <a:endParaRPr lang="tr-TR" sz="2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>
                          <a:solidFill>
                            <a:schemeClr val="tx1"/>
                          </a:solidFill>
                          <a:effectLst/>
                        </a:rPr>
                        <a:t>Bilişim Hukuku</a:t>
                      </a:r>
                      <a:endParaRPr lang="tr-TR" sz="2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>
                          <a:solidFill>
                            <a:schemeClr val="tx1"/>
                          </a:solidFill>
                          <a:effectLst/>
                        </a:rPr>
                        <a:t>Çevre Hukuku</a:t>
                      </a:r>
                      <a:endParaRPr lang="tr-TR" sz="2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>
                          <a:solidFill>
                            <a:schemeClr val="tx1"/>
                          </a:solidFill>
                          <a:effectLst/>
                        </a:rPr>
                        <a:t>Bilişim Hukuku</a:t>
                      </a:r>
                      <a:endParaRPr lang="tr-TR" sz="2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1861"/>
                  </a:ext>
                </a:extLst>
              </a:tr>
              <a:tr h="11449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>
                          <a:solidFill>
                            <a:schemeClr val="tx1"/>
                          </a:solidFill>
                          <a:effectLst/>
                        </a:rPr>
                        <a:t>Sermaye Piyasası Hukuku</a:t>
                      </a:r>
                      <a:endParaRPr lang="tr-TR" sz="2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>
                          <a:solidFill>
                            <a:schemeClr val="tx1"/>
                          </a:solidFill>
                          <a:effectLst/>
                        </a:rPr>
                        <a:t>Ceza Hukuku</a:t>
                      </a:r>
                      <a:endParaRPr lang="tr-TR" sz="2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>
                          <a:solidFill>
                            <a:schemeClr val="tx1"/>
                          </a:solidFill>
                          <a:effectLst/>
                        </a:rPr>
                        <a:t>Enerji Hukuku</a:t>
                      </a:r>
                      <a:endParaRPr lang="tr-TR" sz="2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>
                          <a:solidFill>
                            <a:schemeClr val="tx1"/>
                          </a:solidFill>
                          <a:effectLst/>
                        </a:rPr>
                        <a:t>Fikri Sınai Mülkiyet ve Rekabet Hukuku</a:t>
                      </a:r>
                      <a:endParaRPr lang="tr-TR" sz="2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019263"/>
                  </a:ext>
                </a:extLst>
              </a:tr>
              <a:tr h="11449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>
                          <a:solidFill>
                            <a:schemeClr val="tx1"/>
                          </a:solidFill>
                          <a:effectLst/>
                        </a:rPr>
                        <a:t>Sağlık Hukuku</a:t>
                      </a:r>
                      <a:endParaRPr lang="tr-TR" sz="2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Uluslararası Hukuk/İnsan Hakları</a:t>
                      </a:r>
                      <a:endParaRPr lang="tr-TR" sz="2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İdare Hukuku</a:t>
                      </a:r>
                      <a:endParaRPr lang="tr-TR" sz="2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500" b="0" kern="100" dirty="0">
                          <a:solidFill>
                            <a:schemeClr val="tx1"/>
                          </a:solidFill>
                          <a:effectLst/>
                        </a:rPr>
                        <a:t>Vergi Hukuku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301935"/>
                  </a:ext>
                </a:extLst>
              </a:tr>
            </a:tbl>
          </a:graphicData>
        </a:graphic>
      </p:graphicFrame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85B04633-8B4C-FA91-479B-23EF011CE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1DCD59E-FC36-CE25-CEB7-0558AE07A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337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14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1A6A4-2A31-182B-A6E2-F4B2C9A82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828F57-EC49-5904-5A2F-DDA87663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2019DB2-6771-BE8E-DC03-5B13A0DB7211}"/>
              </a:ext>
            </a:extLst>
          </p:cNvPr>
          <p:cNvSpPr txBox="1"/>
          <p:nvPr/>
        </p:nvSpPr>
        <p:spPr>
          <a:xfrm>
            <a:off x="1066800" y="2239557"/>
            <a:ext cx="102870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u="sng" dirty="0"/>
              <a:t>Program alınan eğitimler:</a:t>
            </a:r>
          </a:p>
          <a:p>
            <a:endParaRPr lang="tr-TR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Özgeçmiş ve Niyet Mektubu Hazırlama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Kütüphane Kullanımı ve Kaynak Tarama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Stresle Başa Çıkma ve Zaman Yönetimi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Kariyer Yolculuğuma Işık Tutacak Soruları Belirliyorum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Profesyonel </a:t>
            </a:r>
            <a:r>
              <a:rPr lang="tr-TR" sz="2500" dirty="0" err="1"/>
              <a:t>Linkedin</a:t>
            </a:r>
            <a:r>
              <a:rPr lang="tr-TR" sz="2500" dirty="0"/>
              <a:t> Kullanımı ve Resmi Yazışma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Hukukta Dizayn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Hayatımın Merkezine ‘Ben’i </a:t>
            </a:r>
            <a:r>
              <a:rPr lang="tr-TR" sz="2500" dirty="0" err="1"/>
              <a:t>Koymaj</a:t>
            </a:r>
            <a:endParaRPr lang="tr-TR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500" dirty="0"/>
              <a:t>Çocuk Suçluluğu ve Mağduriyeti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A02B6E5-B9AE-12EF-16EC-B291C08E9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46322D6-1C38-6CB2-3C13-87ECD3E12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337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45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526B4-C51F-97B7-E0E9-DE49E2786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4E526C-2C77-0DDA-013E-56D34C64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8F529A7E-DE37-9781-A117-ECC57C32C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059604"/>
              </p:ext>
            </p:extLst>
          </p:nvPr>
        </p:nvGraphicFramePr>
        <p:xfrm>
          <a:off x="642257" y="2353394"/>
          <a:ext cx="11179629" cy="45046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4702">
                  <a:extLst>
                    <a:ext uri="{9D8B030D-6E8A-4147-A177-3AD203B41FA5}">
                      <a16:colId xmlns:a16="http://schemas.microsoft.com/office/drawing/2014/main" val="1333851761"/>
                    </a:ext>
                  </a:extLst>
                </a:gridCol>
                <a:gridCol w="6904927">
                  <a:extLst>
                    <a:ext uri="{9D8B030D-6E8A-4147-A177-3AD203B41FA5}">
                      <a16:colId xmlns:a16="http://schemas.microsoft.com/office/drawing/2014/main" val="3732417473"/>
                    </a:ext>
                  </a:extLst>
                </a:gridCol>
              </a:tblGrid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Sunum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 dirty="0">
                          <a:solidFill>
                            <a:schemeClr val="tx1"/>
                          </a:solidFill>
                          <a:effectLst/>
                        </a:rPr>
                        <a:t>Kariyer olanakları araştırması</a:t>
                      </a:r>
                      <a:endParaRPr lang="tr-TR" sz="1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38252"/>
                  </a:ext>
                </a:extLst>
              </a:tr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Makale yazımı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 dirty="0">
                          <a:solidFill>
                            <a:schemeClr val="tx1"/>
                          </a:solidFill>
                          <a:effectLst/>
                        </a:rPr>
                        <a:t>Film analizi ve hukuk tartışması</a:t>
                      </a:r>
                      <a:endParaRPr lang="tr-TR" sz="1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334494"/>
                  </a:ext>
                </a:extLst>
              </a:tr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Hukuk kampı katılımı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Resmi yazışmaların yürütülmesi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969779"/>
                  </a:ext>
                </a:extLst>
              </a:tr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Ofis çalışmaları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Müvekkil görüşmesi yürütülmesi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607887"/>
                  </a:ext>
                </a:extLst>
              </a:tr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Suç analizi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 dirty="0">
                          <a:solidFill>
                            <a:schemeClr val="tx1"/>
                          </a:solidFill>
                          <a:effectLst/>
                        </a:rPr>
                        <a:t>Hukuk Yapay Zeka Asistanı için kullanıcı sözleşmesi hazırlanması </a:t>
                      </a:r>
                      <a:endParaRPr lang="tr-TR" sz="1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3011091"/>
                  </a:ext>
                </a:extLst>
              </a:tr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Dava dosyası inceleme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Uluslararası hukuk ve ulusal hukuk karşılaştırmalı çalışmaları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803800"/>
                  </a:ext>
                </a:extLst>
              </a:tr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Akademik araştırma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Baykuşların verdiği eğitimlere katılım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558904"/>
                  </a:ext>
                </a:extLst>
              </a:tr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Marka ihlal davası raporu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 dirty="0">
                          <a:solidFill>
                            <a:schemeClr val="tx1"/>
                          </a:solidFill>
                          <a:effectLst/>
                        </a:rPr>
                        <a:t>Edebiyat okumaları üzerinden hukuk tartışması</a:t>
                      </a:r>
                      <a:endParaRPr lang="tr-TR" sz="1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240349"/>
                  </a:ext>
                </a:extLst>
              </a:tr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Mahkeme kararı analizi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Gözaltı ve arama tutanağı incelemesi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294415"/>
                  </a:ext>
                </a:extLst>
              </a:tr>
              <a:tr h="4030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buNone/>
                      </a:pPr>
                      <a:r>
                        <a:rPr lang="tr-TR" sz="1500" b="0" kern="100">
                          <a:solidFill>
                            <a:schemeClr val="tx1"/>
                          </a:solidFill>
                          <a:effectLst/>
                        </a:rPr>
                        <a:t>Tescil başvuru hazırlığı</a:t>
                      </a:r>
                      <a:endParaRPr lang="tr-TR" sz="15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 dirty="0">
                          <a:solidFill>
                            <a:schemeClr val="tx1"/>
                          </a:solidFill>
                          <a:effectLst/>
                        </a:rPr>
                        <a:t>Tanık mektubu ve yeminli ifade tercümesi </a:t>
                      </a:r>
                      <a:endParaRPr lang="tr-TR" sz="1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467370"/>
                  </a:ext>
                </a:extLst>
              </a:tr>
              <a:tr h="473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 dirty="0">
                          <a:solidFill>
                            <a:schemeClr val="tx1"/>
                          </a:solidFill>
                          <a:effectLst/>
                        </a:rPr>
                        <a:t>             İltica başvurusu</a:t>
                      </a:r>
                      <a:endParaRPr lang="tr-TR" sz="1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1500" b="0" kern="100" dirty="0">
                          <a:solidFill>
                            <a:schemeClr val="tx1"/>
                          </a:solidFill>
                          <a:effectLst/>
                        </a:rPr>
                        <a:t>              Hukuk kitabı editörlüğü</a:t>
                      </a:r>
                      <a:endParaRPr lang="tr-TR" sz="15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175269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506B6A00-83AE-A494-FA06-1040354E3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40" y="1953285"/>
            <a:ext cx="10287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000" b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Programda çekirgelerin aldığı sorumluluklar:</a:t>
            </a:r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FB5FE9F6-4C90-6A31-121A-AE1015139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50E1BAE9-0C75-684A-5547-E66F23907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337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90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9DB4C-999C-A604-DECC-4CFB7BB2C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2C7011-0659-0763-0950-01E11CB24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00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FF3E139-446E-BBFD-AA60-780E70F0B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365125"/>
            <a:ext cx="10287000" cy="1496332"/>
          </a:xfr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890B8F6D-8AB4-F92D-40A3-E04C3718DFB3}"/>
              </a:ext>
            </a:extLst>
          </p:cNvPr>
          <p:cNvSpPr txBox="1"/>
          <p:nvPr/>
        </p:nvSpPr>
        <p:spPr>
          <a:xfrm>
            <a:off x="1034143" y="2220686"/>
            <a:ext cx="102053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Programdan sonra devam eden kazanımlar</a:t>
            </a:r>
          </a:p>
          <a:p>
            <a:endParaRPr lang="tr-TR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Öğrenci stajı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Resmi staj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Avukatlık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Kitap bölümü yazarlığı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Makale yazımı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Tebliği sunumu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Farklı üniversitelerde ders görmek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Mentorun network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Sertifika programları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Farklı kurumlarda stajlar</a:t>
            </a:r>
          </a:p>
          <a:p>
            <a:endParaRPr lang="tr-TR" sz="20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66843BF-FAF6-0925-E467-3AD05D5A0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81115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60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824C2-75A8-B7AF-8370-B6DC762C7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283BD3-D63E-3D5F-95E9-E45F891AC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0F1F4F6-3F99-FB8A-4045-AF965DC9B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tr-TR" sz="3400" b="1" dirty="0"/>
              <a:t>Takvim</a:t>
            </a:r>
          </a:p>
          <a:p>
            <a:r>
              <a:rPr lang="tr-TR" b="1" dirty="0"/>
              <a:t>1 Ekim 2026: </a:t>
            </a:r>
            <a:r>
              <a:rPr lang="tr-TR" dirty="0"/>
              <a:t>Bilgilendirme Toplantısı</a:t>
            </a:r>
          </a:p>
          <a:p>
            <a:endParaRPr lang="tr-TR" dirty="0"/>
          </a:p>
          <a:p>
            <a:r>
              <a:rPr lang="tr-TR" b="1" dirty="0"/>
              <a:t>1-7 Ekim 2026: </a:t>
            </a:r>
            <a:r>
              <a:rPr lang="tr-TR" dirty="0"/>
              <a:t>Mentorluk alınmak istenen alanların toplanması </a:t>
            </a:r>
          </a:p>
          <a:p>
            <a:endParaRPr lang="tr-TR" dirty="0"/>
          </a:p>
          <a:p>
            <a:r>
              <a:rPr lang="tr-TR" b="1" dirty="0"/>
              <a:t>12-23 Ekim 2026: </a:t>
            </a:r>
            <a:r>
              <a:rPr lang="tr-TR" dirty="0"/>
              <a:t>Alan seminerleri ve eğitimler</a:t>
            </a:r>
          </a:p>
          <a:p>
            <a:endParaRPr lang="tr-TR" dirty="0"/>
          </a:p>
          <a:p>
            <a:r>
              <a:rPr lang="tr-TR" b="1" dirty="0"/>
              <a:t>27 Ekim 2026: </a:t>
            </a:r>
            <a:r>
              <a:rPr lang="tr-TR" dirty="0"/>
              <a:t>Mülakata girmeye hak kazananların ilanı </a:t>
            </a:r>
          </a:p>
          <a:p>
            <a:endParaRPr lang="tr-TR" dirty="0"/>
          </a:p>
          <a:p>
            <a:r>
              <a:rPr lang="tr-TR" b="1" dirty="0"/>
              <a:t>28 ve 30 Ekim 2026: </a:t>
            </a:r>
            <a:r>
              <a:rPr lang="tr-TR" dirty="0"/>
              <a:t>Mülakatlar (çevrimiçi ve yüz yüze)</a:t>
            </a:r>
          </a:p>
          <a:p>
            <a:endParaRPr lang="tr-TR" dirty="0"/>
          </a:p>
          <a:p>
            <a:r>
              <a:rPr lang="tr-TR" b="1" dirty="0"/>
              <a:t>6 Kasım 2026: </a:t>
            </a:r>
            <a:r>
              <a:rPr lang="tr-TR" dirty="0"/>
              <a:t>Baykuş-Çekirge eşleşme ilanı</a:t>
            </a:r>
          </a:p>
          <a:p>
            <a:endParaRPr lang="tr-TR" dirty="0"/>
          </a:p>
          <a:p>
            <a:r>
              <a:rPr lang="tr-TR" b="1" dirty="0"/>
              <a:t>6 Kasım 2026-30 Nisan 2026: </a:t>
            </a:r>
            <a:r>
              <a:rPr lang="tr-TR" dirty="0"/>
              <a:t>Mentorluk ve Koçluk</a:t>
            </a:r>
          </a:p>
          <a:p>
            <a:endParaRPr lang="tr-TR" dirty="0"/>
          </a:p>
          <a:p>
            <a:r>
              <a:rPr lang="tr-TR" b="1" dirty="0"/>
              <a:t>Mayıs 2026</a:t>
            </a:r>
            <a:r>
              <a:rPr lang="tr-TR" dirty="0"/>
              <a:t>: Başarı ile tamamlayanların ilanı ve sertifika töreni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6390E14E-9D1B-8557-F6DF-C9A100D8E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337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51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937AC-BC8F-92F2-8E1F-1A48DFDB2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1A3CFB-4FC9-100F-86CE-61B856A6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5FF267B-9300-CF05-D2DD-705B3FB811B6}"/>
              </a:ext>
            </a:extLst>
          </p:cNvPr>
          <p:cNvSpPr txBox="1"/>
          <p:nvPr/>
        </p:nvSpPr>
        <p:spPr>
          <a:xfrm>
            <a:off x="1055914" y="2286000"/>
            <a:ext cx="1018358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Kabul Koşulları:</a:t>
            </a:r>
          </a:p>
          <a:p>
            <a:endParaRPr lang="tr-TR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Alan seminerlerinin %70’ine katılım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Eğitimlerin %70’ine katılım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Mülakatta başarılı olma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tr-TR" sz="2000" dirty="0"/>
              <a:t>Mentorluk almak istediğiniz alanla ilgili çalışmalarınız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tr-TR" sz="2000" dirty="0"/>
              <a:t>Daha önce çekirge olan öğrencilerimiz tekrar başvurabilir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tr-TR" sz="2000" dirty="0"/>
              <a:t>Not ortalaması şartı bulunmamaktadır</a:t>
            </a:r>
          </a:p>
          <a:p>
            <a:pPr lvl="2"/>
            <a:endParaRPr lang="tr-TR" sz="2000" dirty="0"/>
          </a:p>
          <a:p>
            <a:r>
              <a:rPr lang="tr-TR" sz="2000" b="1" dirty="0"/>
              <a:t>Programdan mezun olma koşulları: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 err="1"/>
              <a:t>Mentorlerden</a:t>
            </a:r>
            <a:r>
              <a:rPr lang="tr-TR" sz="2000" dirty="0"/>
              <a:t> en az 70 puan almak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Program atölyelerinin %70’ine katılım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Formların doldurulması</a:t>
            </a:r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6B954B8-C7C4-9210-A0D7-3720DC8A1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83AD6372-EB45-20F6-1D37-9B09CD954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337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6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EB961-7F5F-9514-C1C9-6878FF2A7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FF45B3-180F-A00B-3DE9-306B986B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4BB61C2A-DB1D-5AC0-2F7A-15A49E3DD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365125"/>
            <a:ext cx="10287000" cy="1496332"/>
          </a:xfr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A1C134B5-913E-1835-66C3-077A6113B04D}"/>
              </a:ext>
            </a:extLst>
          </p:cNvPr>
          <p:cNvSpPr txBox="1"/>
          <p:nvPr/>
        </p:nvSpPr>
        <p:spPr>
          <a:xfrm>
            <a:off x="1055914" y="2286000"/>
            <a:ext cx="1018358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Başarı Ölçümü:</a:t>
            </a:r>
          </a:p>
          <a:p>
            <a:endParaRPr lang="tr-TR" b="1" dirty="0"/>
          </a:p>
          <a:p>
            <a:r>
              <a:rPr lang="tr-TR" dirty="0"/>
              <a:t>100 üzerinden 70 </a:t>
            </a:r>
          </a:p>
          <a:p>
            <a:endParaRPr lang="tr-TR" dirty="0"/>
          </a:p>
          <a:p>
            <a:r>
              <a:rPr lang="tr-TR" dirty="0"/>
              <a:t>Atölye çalışmaları</a:t>
            </a:r>
          </a:p>
          <a:p>
            <a:r>
              <a:rPr lang="tr-TR" dirty="0"/>
              <a:t>Formların doldurulması</a:t>
            </a:r>
          </a:p>
          <a:p>
            <a:endParaRPr lang="tr-TR" dirty="0"/>
          </a:p>
          <a:p>
            <a:r>
              <a:rPr lang="tr-TR" dirty="0"/>
              <a:t>Baykuş değerlendirmeleri (60): </a:t>
            </a:r>
          </a:p>
          <a:p>
            <a:pPr lvl="0"/>
            <a:r>
              <a:rPr lang="tr-TR" dirty="0"/>
              <a:t>Çekirgenin benimle iletişimini düzgündü (10)</a:t>
            </a:r>
          </a:p>
          <a:p>
            <a:pPr lvl="0"/>
            <a:r>
              <a:rPr lang="tr-TR" dirty="0"/>
              <a:t>Çekirgenin benimle iletişime geçme sıklığı uygundu (10)</a:t>
            </a:r>
          </a:p>
          <a:p>
            <a:pPr lvl="0"/>
            <a:r>
              <a:rPr lang="tr-TR" dirty="0"/>
              <a:t>Çekirge süreçte etkin şekilde sorumluluk aldı (10)</a:t>
            </a:r>
          </a:p>
          <a:p>
            <a:pPr lvl="0"/>
            <a:r>
              <a:rPr lang="tr-TR" dirty="0"/>
              <a:t>Çekirge kendine verilen sorumlulukları zamanında yerine getirdi (10)</a:t>
            </a:r>
          </a:p>
          <a:p>
            <a:pPr lvl="0"/>
            <a:r>
              <a:rPr lang="tr-TR" dirty="0"/>
              <a:t>Çekirge (ana görev ve varsa yan görevler topluca değerlendirilecek şekilde) kendine verilen sorumlulukları nitelikli çıktılarla tamamladı (20)</a:t>
            </a:r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05808B48-ACB6-E618-C8FB-C1E8837E5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07" y="365125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82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8A240-B32B-6D2A-4A8A-F9068FF43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F31810-442F-331B-F5DF-512072791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66E900F-7B61-9F73-362D-E28E5878EB00}"/>
              </a:ext>
            </a:extLst>
          </p:cNvPr>
          <p:cNvSpPr txBox="1"/>
          <p:nvPr/>
        </p:nvSpPr>
        <p:spPr>
          <a:xfrm>
            <a:off x="1055914" y="2286000"/>
            <a:ext cx="10183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Merak ettiğiniz hukuk alanı ve ihtiyaç duyduğunuz yetkinlik eğitimlerini iletmek için: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06021AD-24F5-C495-BDF4-060AEB962B22}"/>
              </a:ext>
            </a:extLst>
          </p:cNvPr>
          <p:cNvSpPr txBox="1"/>
          <p:nvPr/>
        </p:nvSpPr>
        <p:spPr>
          <a:xfrm>
            <a:off x="2122484" y="6050809"/>
            <a:ext cx="629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7 Ekim 2026 Çarşamba günü saat 17.30’a kadar katılabilirsiniz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AA0D71D9-5595-2A26-6014-2B2B3F5D1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529" y="3029205"/>
            <a:ext cx="2438740" cy="2429214"/>
          </a:xfrm>
          <a:prstGeom prst="rect">
            <a:avLst/>
          </a:prstGeom>
        </p:spPr>
      </p:pic>
      <p:sp>
        <p:nvSpPr>
          <p:cNvPr id="22" name="İçerik Yer Tutucusu 21">
            <a:extLst>
              <a:ext uri="{FF2B5EF4-FFF2-40B4-BE49-F238E27FC236}">
                <a16:creationId xmlns:a16="http://schemas.microsoft.com/office/drawing/2014/main" id="{CB6E5F38-D7C1-F7B0-4211-D45ABE6D0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4" name="Resim 23">
            <a:extLst>
              <a:ext uri="{FF2B5EF4-FFF2-40B4-BE49-F238E27FC236}">
                <a16:creationId xmlns:a16="http://schemas.microsoft.com/office/drawing/2014/main" id="{58E0BBF5-ABD0-60BF-8822-6F2334FFA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337"/>
            <a:ext cx="10515599" cy="14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08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519</Words>
  <Application>Microsoft Office PowerPoint</Application>
  <PresentationFormat>Geniş ekran</PresentationFormat>
  <Paragraphs>152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Courier New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Zeynep MÜFTÜOĞLU</dc:creator>
  <cp:lastModifiedBy>Zeynep MÜFTÜOĞLU</cp:lastModifiedBy>
  <cp:revision>15</cp:revision>
  <dcterms:created xsi:type="dcterms:W3CDTF">2025-11-04T11:50:32Z</dcterms:created>
  <dcterms:modified xsi:type="dcterms:W3CDTF">2026-10-01T12:26:04Z</dcterms:modified>
</cp:coreProperties>
</file>